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svg" ContentType="image/svg"/>
  <Override PartName="/ppt/media/image7.png" ContentType="image/png"/>
  <Override PartName="/ppt/media/image5.png" ContentType="image/png"/>
  <Override PartName="/ppt/media/image6.png" ContentType="image/png"/>
  <Override PartName="/ppt/media/image8.png" ContentType="image/png"/>
  <Override PartName="/ppt/media/image9.svg" ContentType="image/svg"/>
  <Override PartName="/ppt/media/image16.png" ContentType="image/png"/>
  <Override PartName="/ppt/media/image10.png" ContentType="image/png"/>
  <Override PartName="/ppt/media/image11.svg" ContentType="image/svg"/>
  <Override PartName="/ppt/media/image12.png" ContentType="image/png"/>
  <Override PartName="/ppt/media/image13.svg" ContentType="image/svg"/>
  <Override PartName="/ppt/media/image21.png" ContentType="image/png"/>
  <Override PartName="/ppt/media/image14.png" ContentType="image/png"/>
  <Override PartName="/ppt/media/image15.svg" ContentType="image/svg"/>
  <Override PartName="/ppt/media/image23.png" ContentType="image/png"/>
  <Override PartName="/ppt/media/image17.png" ContentType="image/png"/>
  <Override PartName="/ppt/media/image18.svg" ContentType="image/svg"/>
  <Override PartName="/ppt/media/image26.png" ContentType="image/png"/>
  <Override PartName="/ppt/media/image19.png" ContentType="image/png"/>
  <Override PartName="/ppt/media/image20.svg" ContentType="image/svg"/>
  <Override PartName="/ppt/media/image22.svg" ContentType="image/svg"/>
  <Override PartName="/ppt/media/image24.svg" ContentType="image/svg"/>
  <Override PartName="/ppt/media/image30.jpeg" ContentType="image/jpeg"/>
  <Override PartName="/ppt/media/image25.png" ContentType="image/png"/>
  <Override PartName="/ppt/media/image27.png" ContentType="image/png"/>
  <Override PartName="/ppt/media/image28.png" ContentType="image/png"/>
  <Override PartName="/ppt/media/image29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8288000" cy="10287000"/>
  <p:notesSz cx="10287000" cy="18288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presProps" Target="presProps.xml"/>
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перемещения страницы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&lt;верхний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dt" idx="3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5"/>
          <p:cNvSpPr>
            <a:spLocks noGrp="1"/>
          </p:cNvSpPr>
          <p:nvPr>
            <p:ph type="ft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6"/>
          <p:cNvSpPr>
            <a:spLocks noGrp="1"/>
          </p:cNvSpPr>
          <p:nvPr>
            <p:ph type="sldNum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3576AB54-FE54-4353-8A0C-8C8D85C2F277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sldNum" idx="16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8D9F6F4-7B7A-4B3D-BD4C-CB8C1465E626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sldNum" idx="25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95C2C27-14D5-430D-88A5-05B1389AAB62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sldNum" idx="17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950C6BA-70C9-42DB-A305-66F4CAF4FA60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sldNum" idx="18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26A5B67-6973-49DC-A171-FBE2999D3059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sldNum" idx="19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02F3A37-80DB-4479-B843-A8FA884575CB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sldNum" idx="20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48C9FE7-54C6-4547-A6F5-001F0D4CDB3E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sldNum" idx="21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115536F-2686-4D55-8ED3-E2AA43518D4B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sldNum" idx="22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1938DC2A-FB2A-419E-934D-9E4856E92CB5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sldNum" idx="23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CDFFB42-C775-4D97-8524-009F521FDA8E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p>
            <a:pPr marL="216000" indent="-21600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sldNum" idx="24"/>
          </p:nvPr>
        </p:nvSpPr>
        <p:spPr>
          <a:xfrm>
            <a:off x="0" y="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4640" bIns="-4464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0899715-6963-4DB0-BC92-984C0019FFAB}" type="slidenum">
              <a:rPr b="0" lang="en-US" sz="1800" spc="-1" strike="noStrike">
                <a:solidFill>
                  <a:schemeClr val="dk1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FDD8190-E3AC-433C-9586-613DEA0E6A76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ыч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CE305E-3C96-40C2-8D83-946DAC22C1AE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8732520" y="483480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498FE4EC-AC91-40C5-9D64-26C9B0763995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1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sldNum" idx="2"/>
          </p:nvPr>
        </p:nvSpPr>
        <p:spPr>
          <a:xfrm>
            <a:off x="8732520" y="483480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3473D981-8392-4520-A4C0-1DDD78B637A5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sv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4.svg"/><Relationship Id="rId8" Type="http://schemas.openxmlformats.org/officeDocument/2006/relationships/image" Target="../media/image3.png"/><Relationship Id="rId9" Type="http://schemas.openxmlformats.org/officeDocument/2006/relationships/image" Target="../media/image4.svg"/><Relationship Id="rId10" Type="http://schemas.openxmlformats.org/officeDocument/2006/relationships/image" Target="../media/image30.jpeg"/><Relationship Id="rId11" Type="http://schemas.openxmlformats.org/officeDocument/2006/relationships/slideLayout" Target="../slideLayouts/slideLayout2.xml"/><Relationship Id="rId12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image" Target="../media/image4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.xml"/><Relationship Id="rId8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sv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Layout" Target="../slideLayouts/slideLayout2.xml"/><Relationship Id="rId8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svg"/><Relationship Id="rId3" Type="http://schemas.openxmlformats.org/officeDocument/2006/relationships/image" Target="../media/image8.png"/><Relationship Id="rId4" Type="http://schemas.openxmlformats.org/officeDocument/2006/relationships/image" Target="../media/image9.svg"/><Relationship Id="rId5" Type="http://schemas.openxmlformats.org/officeDocument/2006/relationships/image" Target="../media/image10.png"/><Relationship Id="rId6" Type="http://schemas.openxmlformats.org/officeDocument/2006/relationships/image" Target="../media/image11.svg"/><Relationship Id="rId7" Type="http://schemas.openxmlformats.org/officeDocument/2006/relationships/image" Target="../media/image10.png"/><Relationship Id="rId8" Type="http://schemas.openxmlformats.org/officeDocument/2006/relationships/image" Target="../media/image11.svg"/><Relationship Id="rId9" Type="http://schemas.openxmlformats.org/officeDocument/2006/relationships/image" Target="../media/image10.png"/><Relationship Id="rId10" Type="http://schemas.openxmlformats.org/officeDocument/2006/relationships/image" Target="../media/image11.svg"/><Relationship Id="rId11" Type="http://schemas.openxmlformats.org/officeDocument/2006/relationships/image" Target="../media/image8.png"/><Relationship Id="rId12" Type="http://schemas.openxmlformats.org/officeDocument/2006/relationships/image" Target="../media/image9.svg"/><Relationship Id="rId13" Type="http://schemas.openxmlformats.org/officeDocument/2006/relationships/image" Target="../media/image10.png"/><Relationship Id="rId14" Type="http://schemas.openxmlformats.org/officeDocument/2006/relationships/image" Target="../media/image11.svg"/><Relationship Id="rId15" Type="http://schemas.openxmlformats.org/officeDocument/2006/relationships/image" Target="../media/image10.png"/><Relationship Id="rId16" Type="http://schemas.openxmlformats.org/officeDocument/2006/relationships/image" Target="../media/image11.svg"/><Relationship Id="rId17" Type="http://schemas.openxmlformats.org/officeDocument/2006/relationships/image" Target="../media/image10.png"/><Relationship Id="rId18" Type="http://schemas.openxmlformats.org/officeDocument/2006/relationships/image" Target="../media/image11.svg"/><Relationship Id="rId19" Type="http://schemas.openxmlformats.org/officeDocument/2006/relationships/image" Target="../media/image12.png"/><Relationship Id="rId20" Type="http://schemas.openxmlformats.org/officeDocument/2006/relationships/image" Target="../media/image13.svg"/><Relationship Id="rId21" Type="http://schemas.openxmlformats.org/officeDocument/2006/relationships/image" Target="../media/image1.png"/><Relationship Id="rId22" Type="http://schemas.openxmlformats.org/officeDocument/2006/relationships/image" Target="../media/image14.png"/><Relationship Id="rId23" Type="http://schemas.openxmlformats.org/officeDocument/2006/relationships/image" Target="../media/image15.svg"/><Relationship Id="rId24" Type="http://schemas.openxmlformats.org/officeDocument/2006/relationships/slideLayout" Target="../slideLayouts/slideLayout2.xml"/><Relationship Id="rId25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sv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6.png"/><Relationship Id="rId6" Type="http://schemas.openxmlformats.org/officeDocument/2006/relationships/image" Target="../media/image16.png"/><Relationship Id="rId7" Type="http://schemas.openxmlformats.org/officeDocument/2006/relationships/slideLayout" Target="../slideLayouts/slideLayout2.xml"/><Relationship Id="rId8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svg"/><Relationship Id="rId3" Type="http://schemas.openxmlformats.org/officeDocument/2006/relationships/image" Target="../media/image19.png"/><Relationship Id="rId4" Type="http://schemas.openxmlformats.org/officeDocument/2006/relationships/image" Target="../media/image20.svg"/><Relationship Id="rId5" Type="http://schemas.openxmlformats.org/officeDocument/2006/relationships/image" Target="../media/image21.png"/><Relationship Id="rId6" Type="http://schemas.openxmlformats.org/officeDocument/2006/relationships/image" Target="../media/image22.svg"/><Relationship Id="rId7" Type="http://schemas.openxmlformats.org/officeDocument/2006/relationships/image" Target="../media/image23.png"/><Relationship Id="rId8" Type="http://schemas.openxmlformats.org/officeDocument/2006/relationships/image" Target="../media/image24.svg"/><Relationship Id="rId9" Type="http://schemas.openxmlformats.org/officeDocument/2006/relationships/image" Target="../media/image1.png"/><Relationship Id="rId10" Type="http://schemas.openxmlformats.org/officeDocument/2006/relationships/image" Target="../media/image25.png"/><Relationship Id="rId11" Type="http://schemas.openxmlformats.org/officeDocument/2006/relationships/slideLayout" Target="../slideLayouts/slideLayout2.xml"/><Relationship Id="rId1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svg"/><Relationship Id="rId3" Type="http://schemas.openxmlformats.org/officeDocument/2006/relationships/image" Target="../media/image19.png"/><Relationship Id="rId4" Type="http://schemas.openxmlformats.org/officeDocument/2006/relationships/image" Target="../media/image20.svg"/><Relationship Id="rId5" Type="http://schemas.openxmlformats.org/officeDocument/2006/relationships/image" Target="../media/image1.png"/><Relationship Id="rId6" Type="http://schemas.openxmlformats.org/officeDocument/2006/relationships/image" Target="../media/image26.png"/><Relationship Id="rId7" Type="http://schemas.openxmlformats.org/officeDocument/2006/relationships/image" Target="../media/image26.png"/><Relationship Id="rId8" Type="http://schemas.openxmlformats.org/officeDocument/2006/relationships/slideLayout" Target="../slideLayouts/slideLayout2.xml"/><Relationship Id="rId9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svg"/><Relationship Id="rId3" Type="http://schemas.openxmlformats.org/officeDocument/2006/relationships/image" Target="../media/image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slideLayout" Target="../slideLayouts/slideLayout2.xml"/><Relationship Id="rId7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sv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6.png"/><Relationship Id="rId6" Type="http://schemas.openxmlformats.org/officeDocument/2006/relationships/image" Target="../media/image29.png"/><Relationship Id="rId7" Type="http://schemas.openxmlformats.org/officeDocument/2006/relationships/slideLayout" Target="../slideLayouts/slideLayout2.xml"/><Relationship Id="rId8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White_pixel_logoFTC.png 1" descr="preencoded.png"/>
          <p:cNvPicPr/>
          <p:nvPr/>
        </p:nvPicPr>
        <p:blipFill>
          <a:blip r:embed="rId1"/>
          <a:stretch/>
        </p:blipFill>
        <p:spPr>
          <a:xfrm>
            <a:off x="686520" y="9117360"/>
            <a:ext cx="1541880" cy="551520"/>
          </a:xfrm>
          <a:prstGeom prst="rect">
            <a:avLst/>
          </a:prstGeom>
          <a:ln w="0">
            <a:noFill/>
          </a:ln>
        </p:spPr>
      </p:pic>
      <p:pic>
        <p:nvPicPr>
          <p:cNvPr id="15" name="Logo 1" descr="preencoded.png"/>
          <p:cNvPicPr/>
          <p:nvPr/>
        </p:nvPicPr>
        <p:blipFill>
          <a:blip r:embed="rId2"/>
          <a:stretch/>
        </p:blipFill>
        <p:spPr>
          <a:xfrm>
            <a:off x="9384840" y="1333440"/>
            <a:ext cx="8421120" cy="7428600"/>
          </a:xfrm>
          <a:prstGeom prst="rect">
            <a:avLst/>
          </a:prstGeom>
          <a:ln w="0">
            <a:noFill/>
          </a:ln>
        </p:spPr>
      </p:pic>
      <p:sp>
        <p:nvSpPr>
          <p:cNvPr id="16" name="Text 12"/>
          <p:cNvSpPr/>
          <p:nvPr/>
        </p:nvSpPr>
        <p:spPr>
          <a:xfrm>
            <a:off x="702000" y="2022840"/>
            <a:ext cx="8804160" cy="246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50000"/>
              </a:lnSpc>
              <a:tabLst>
                <a:tab algn="l" pos="0"/>
              </a:tabLst>
            </a:pPr>
            <a:r>
              <a:rPr b="1" lang="ru-RU" sz="4000" spc="-1" strike="noStrike">
                <a:solidFill>
                  <a:srgbClr val="ffffff"/>
                </a:solidFill>
                <a:latin typeface="Calibri"/>
                <a:ea typeface="Nunito Bold"/>
              </a:rPr>
              <a:t>Построение предиктивных моделей на основе МРТ-изображений груди</a:t>
            </a:r>
            <a:endParaRPr b="0" lang="ru-RU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PlaceHolder 1"/>
          <p:cNvSpPr>
            <a:spLocks noGrp="1"/>
          </p:cNvSpPr>
          <p:nvPr>
            <p:ph type="sldNum" idx="6"/>
          </p:nvPr>
        </p:nvSpPr>
        <p:spPr>
          <a:xfrm>
            <a:off x="17556480" y="966996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1070B7E1-DFC7-4C0D-A894-D059FF0F2D29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8" name="TextBox 1"/>
          <p:cNvSpPr/>
          <p:nvPr/>
        </p:nvSpPr>
        <p:spPr>
          <a:xfrm>
            <a:off x="686520" y="6608880"/>
            <a:ext cx="9178200" cy="172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12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chemeClr val="lt1"/>
                </a:solidFill>
                <a:latin typeface="Calibri"/>
                <a:ea typeface="Calibri"/>
              </a:rPr>
              <a:t>Работу выполнил</a:t>
            </a:r>
            <a:r>
              <a:rPr b="1" lang="en-US" sz="2400" spc="-1" strike="noStrike">
                <a:solidFill>
                  <a:schemeClr val="lt1"/>
                </a:solidFill>
                <a:latin typeface="Calibri"/>
                <a:ea typeface="Calibri"/>
              </a:rPr>
              <a:t>: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chemeClr val="lt1"/>
                </a:solidFill>
                <a:latin typeface="Calibri"/>
                <a:ea typeface="Calibri"/>
              </a:rPr>
              <a:t>Студент 4 курса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chemeClr val="lt1"/>
                </a:solidFill>
                <a:latin typeface="Calibri"/>
                <a:ea typeface="Calibri"/>
              </a:rPr>
              <a:t>Группы ИСП-22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chemeClr val="lt1"/>
                </a:solidFill>
                <a:latin typeface="Calibri"/>
                <a:ea typeface="Calibri"/>
              </a:rPr>
              <a:t>Бурлаков Даниил                                                         2025г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Рисунок 15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9069120" y="1962000"/>
            <a:ext cx="8580960" cy="6361560"/>
          </a:xfrm>
          <a:prstGeom prst="rect">
            <a:avLst/>
          </a:prstGeom>
          <a:ln w="0">
            <a:noFill/>
          </a:ln>
        </p:spPr>
      </p:pic>
      <p:sp>
        <p:nvSpPr>
          <p:cNvPr id="98" name="default_name 4"/>
          <p:cNvSpPr/>
          <p:nvPr/>
        </p:nvSpPr>
        <p:spPr>
          <a:xfrm>
            <a:off x="714240" y="714240"/>
            <a:ext cx="5641920" cy="81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1" lang="ru-RU" sz="5400" spc="-1" strike="noStrike">
                <a:solidFill>
                  <a:srgbClr val="ffffff"/>
                </a:solidFill>
                <a:latin typeface="Calibri"/>
                <a:ea typeface="DejaVu Sans"/>
              </a:rPr>
              <a:t>Перспективы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sldNum" idx="15"/>
          </p:nvPr>
        </p:nvSpPr>
        <p:spPr>
          <a:xfrm>
            <a:off x="17465040" y="966996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69FF5387-09DA-41D6-BEB1-E975F292C1F5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100" name="Рисунок 3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55000" y="2052720"/>
            <a:ext cx="7201800" cy="1744560"/>
          </a:xfrm>
          <a:prstGeom prst="rect">
            <a:avLst/>
          </a:prstGeom>
          <a:ln w="0">
            <a:noFill/>
          </a:ln>
          <a:effectLst>
            <a:outerShdw algn="tl" blurRad="317520" dir="2700000" dist="126260" rotWithShape="0">
              <a:srgbClr val="000000">
                <a:alpha val="40000"/>
              </a:srgbClr>
            </a:outerShdw>
          </a:effectLst>
        </p:spPr>
      </p:pic>
      <p:sp>
        <p:nvSpPr>
          <p:cNvPr id="101" name="Text 3"/>
          <p:cNvSpPr/>
          <p:nvPr/>
        </p:nvSpPr>
        <p:spPr>
          <a:xfrm>
            <a:off x="1047600" y="2295360"/>
            <a:ext cx="7659720" cy="545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3600" spc="-1" strike="noStrike">
              <a:solidFill>
                <a:schemeClr val="dk1"/>
              </a:solidFill>
              <a:latin typeface="Calibri"/>
              <a:ea typeface="DejaVu Sans"/>
            </a:endParaRPr>
          </a:p>
        </p:txBody>
      </p:sp>
      <p:pic>
        <p:nvPicPr>
          <p:cNvPr id="102" name="White_pixel_logoFTC.png 4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1880" cy="5515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2"/>
          <p:cNvSpPr/>
          <p:nvPr/>
        </p:nvSpPr>
        <p:spPr>
          <a:xfrm>
            <a:off x="1215360" y="2386800"/>
            <a:ext cx="6340320" cy="5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3200" spc="-1" strike="noStrike">
                <a:solidFill>
                  <a:schemeClr val="dk1"/>
                </a:solidFill>
                <a:latin typeface="Calibri"/>
                <a:ea typeface="DejaVu Sans"/>
              </a:rPr>
              <a:t>Улучшение точности модели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4" name="Рисунок 6" descr=""/>
          <p:cNvPicPr/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/>
        </p:blipFill>
        <p:spPr>
          <a:xfrm>
            <a:off x="855000" y="4262760"/>
            <a:ext cx="7201800" cy="1744560"/>
          </a:xfrm>
          <a:prstGeom prst="rect">
            <a:avLst/>
          </a:prstGeom>
          <a:ln w="0">
            <a:noFill/>
          </a:ln>
          <a:effectLst>
            <a:outerShdw algn="tl" blurRad="317520" dir="2700000" dist="126260" rotWithShape="0">
              <a:srgbClr val="000000">
                <a:alpha val="40000"/>
              </a:srgbClr>
            </a:outerShdw>
          </a:effectLst>
        </p:spPr>
      </p:pic>
      <p:sp>
        <p:nvSpPr>
          <p:cNvPr id="105" name="TextBox 4"/>
          <p:cNvSpPr/>
          <p:nvPr/>
        </p:nvSpPr>
        <p:spPr>
          <a:xfrm>
            <a:off x="1215360" y="4843080"/>
            <a:ext cx="6508080" cy="5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3200" spc="-1" strike="noStrike">
                <a:solidFill>
                  <a:schemeClr val="dk1"/>
                </a:solidFill>
                <a:latin typeface="Calibri"/>
                <a:ea typeface="DejaVu Sans"/>
              </a:rPr>
              <a:t>Мульти классовая классификация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6" name="Рисунок 7" descr=""/>
          <p:cNvPicPr/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/>
        </p:blipFill>
        <p:spPr>
          <a:xfrm>
            <a:off x="855000" y="6496920"/>
            <a:ext cx="7201800" cy="1744560"/>
          </a:xfrm>
          <a:prstGeom prst="rect">
            <a:avLst/>
          </a:prstGeom>
          <a:ln w="0">
            <a:noFill/>
          </a:ln>
          <a:effectLst>
            <a:outerShdw algn="tl" blurRad="317520" dir="2700000" dist="126260" rotWithShape="0">
              <a:srgbClr val="000000">
                <a:alpha val="40000"/>
              </a:srgbClr>
            </a:outerShdw>
          </a:effectLst>
        </p:spPr>
      </p:pic>
      <p:sp>
        <p:nvSpPr>
          <p:cNvPr id="107" name="TextBox 5"/>
          <p:cNvSpPr/>
          <p:nvPr/>
        </p:nvSpPr>
        <p:spPr>
          <a:xfrm>
            <a:off x="1215360" y="6999840"/>
            <a:ext cx="5940360" cy="5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3200" spc="-1" strike="noStrike">
                <a:solidFill>
                  <a:schemeClr val="dk1"/>
                </a:solidFill>
                <a:latin typeface="Calibri"/>
                <a:ea typeface="DejaVu Sans"/>
              </a:rPr>
              <a:t>Веб-интерфейс и интеграция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8" name="Стрелка: вправо 1"/>
          <p:cNvSpPr/>
          <p:nvPr/>
        </p:nvSpPr>
        <p:spPr>
          <a:xfrm rot="5400000">
            <a:off x="3765240" y="5945760"/>
            <a:ext cx="843120" cy="7045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>
              <a:lumMod val="95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109" name="Стрелка: вправо 2"/>
          <p:cNvSpPr/>
          <p:nvPr/>
        </p:nvSpPr>
        <p:spPr>
          <a:xfrm rot="5400000">
            <a:off x="3765240" y="3733200"/>
            <a:ext cx="843120" cy="7045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pic>
        <p:nvPicPr>
          <p:cNvPr id="110" name="Picture 1" descr="Picture background"/>
          <p:cNvPicPr/>
          <p:nvPr/>
        </p:nvPicPr>
        <p:blipFill>
          <a:blip r:embed="rId10"/>
          <a:stretch/>
        </p:blipFill>
        <p:spPr>
          <a:xfrm>
            <a:off x="9069120" y="2518560"/>
            <a:ext cx="8670600" cy="5065200"/>
          </a:xfrm>
          <a:prstGeom prst="rect">
            <a:avLst/>
          </a:prstGeom>
          <a:ln w="0">
            <a:noFill/>
          </a:ln>
          <a:effectLst>
            <a:softEdge rad="57168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efault_name 1"/>
          <p:cNvSpPr/>
          <p:nvPr/>
        </p:nvSpPr>
        <p:spPr>
          <a:xfrm>
            <a:off x="714240" y="714240"/>
            <a:ext cx="5641920" cy="81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ffffff"/>
                </a:solidFill>
                <a:latin typeface="Nunito ExtraBold"/>
                <a:ea typeface="Nunito ExtraBold"/>
              </a:rPr>
              <a:t>Проблема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1"/>
          <p:cNvSpPr>
            <a:spLocks noGrp="1"/>
          </p:cNvSpPr>
          <p:nvPr>
            <p:ph type="sldNum" idx="7"/>
          </p:nvPr>
        </p:nvSpPr>
        <p:spPr>
          <a:xfrm>
            <a:off x="17465040" y="966996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2DD02334-B97C-4030-A6DE-29285CFFC9D4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21" name="White_pixel_logoFTC.png 2" descr="preencoded.png"/>
          <p:cNvPicPr/>
          <p:nvPr/>
        </p:nvPicPr>
        <p:blipFill>
          <a:blip r:embed="rId1"/>
          <a:stretch/>
        </p:blipFill>
        <p:spPr>
          <a:xfrm>
            <a:off x="714240" y="9020160"/>
            <a:ext cx="1541880" cy="551520"/>
          </a:xfrm>
          <a:prstGeom prst="rect">
            <a:avLst/>
          </a:prstGeom>
          <a:ln w="0">
            <a:noFill/>
          </a:ln>
        </p:spPr>
      </p:pic>
      <p:pic>
        <p:nvPicPr>
          <p:cNvPr id="22" name="Рисунок 1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9325080" y="2019240"/>
            <a:ext cx="8247600" cy="6515640"/>
          </a:xfrm>
          <a:prstGeom prst="rect">
            <a:avLst/>
          </a:prstGeom>
          <a:ln w="0">
            <a:noFill/>
          </a:ln>
          <a:effectLst>
            <a:outerShdw blurRad="317520" dir="2700000" dist="100296" rotWithShape="0">
              <a:srgbClr val="000000">
                <a:alpha val="40000"/>
              </a:srgbClr>
            </a:outerShdw>
          </a:effectLst>
        </p:spPr>
      </p:pic>
      <p:pic>
        <p:nvPicPr>
          <p:cNvPr id="23" name="Рисунок 2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714240" y="2019240"/>
            <a:ext cx="8247600" cy="6515640"/>
          </a:xfrm>
          <a:prstGeom prst="rect">
            <a:avLst/>
          </a:prstGeom>
          <a:ln w="0">
            <a:noFill/>
          </a:ln>
          <a:effectLst>
            <a:outerShdw blurRad="317520" dir="2700000" dist="100296" rotWithShape="0">
              <a:srgbClr val="000000">
                <a:alpha val="40000"/>
              </a:srgbClr>
            </a:outerShdw>
          </a:effectLst>
        </p:spPr>
      </p:pic>
      <p:sp>
        <p:nvSpPr>
          <p:cNvPr id="24" name="Text 13"/>
          <p:cNvSpPr/>
          <p:nvPr/>
        </p:nvSpPr>
        <p:spPr>
          <a:xfrm>
            <a:off x="1048680" y="2228760"/>
            <a:ext cx="7066440" cy="533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Диагностика рака молочной железы: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2 млн новых случаев ежегодно в мире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Поздняя диагностика → низкая выживаемость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МРТ-анализ: сложный, долгий, субъективный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endParaRPr b="0" lang="ru-RU" sz="12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Текущие проблемы: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Врачи тратят 10-15 минут на 1 снимок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Человеческий фактор в оценке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Нехватка специалистов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5" name="" descr=""/>
          <p:cNvPicPr/>
          <p:nvPr/>
        </p:nvPicPr>
        <p:blipFill>
          <a:blip r:embed="rId6"/>
          <a:stretch/>
        </p:blipFill>
        <p:spPr>
          <a:xfrm>
            <a:off x="9686520" y="2019240"/>
            <a:ext cx="7362360" cy="6377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11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9325080" y="2019240"/>
            <a:ext cx="8247600" cy="6515640"/>
          </a:xfrm>
          <a:prstGeom prst="rect">
            <a:avLst/>
          </a:prstGeom>
          <a:ln w="0">
            <a:noFill/>
          </a:ln>
          <a:effectLst>
            <a:outerShdw blurRad="317520" dir="2700000" dist="100296" rotWithShape="0">
              <a:srgbClr val="000000">
                <a:alpha val="40000"/>
              </a:srgbClr>
            </a:outerShdw>
          </a:effectLst>
        </p:spPr>
      </p:pic>
      <p:pic>
        <p:nvPicPr>
          <p:cNvPr id="27" name="Рисунок 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14240" y="2019240"/>
            <a:ext cx="8247600" cy="6515640"/>
          </a:xfrm>
          <a:prstGeom prst="rect">
            <a:avLst/>
          </a:prstGeom>
          <a:ln w="0">
            <a:noFill/>
          </a:ln>
          <a:effectLst>
            <a:outerShdw blurRad="317520" dir="2700000" dist="100296" rotWithShape="0">
              <a:srgbClr val="000000">
                <a:alpha val="40000"/>
              </a:srgbClr>
            </a:outerShdw>
          </a:effectLst>
        </p:spPr>
      </p:pic>
      <p:pic>
        <p:nvPicPr>
          <p:cNvPr id="28" name="Black_pixel_logoFTC.png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1880" cy="551520"/>
          </a:xfrm>
          <a:prstGeom prst="rect">
            <a:avLst/>
          </a:prstGeom>
          <a:ln w="0">
            <a:noFill/>
          </a:ln>
        </p:spPr>
      </p:pic>
      <p:sp>
        <p:nvSpPr>
          <p:cNvPr id="29" name="default_name"/>
          <p:cNvSpPr/>
          <p:nvPr/>
        </p:nvSpPr>
        <p:spPr>
          <a:xfrm>
            <a:off x="714240" y="714240"/>
            <a:ext cx="6756480" cy="81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000000"/>
                </a:solidFill>
                <a:latin typeface="Nunito ExtraBold"/>
                <a:ea typeface="Nunito ExtraBold"/>
              </a:rPr>
              <a:t>Цель и задачи</a:t>
            </a:r>
            <a:endParaRPr b="0" lang="ru-R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Text 1"/>
          <p:cNvSpPr/>
          <p:nvPr/>
        </p:nvSpPr>
        <p:spPr>
          <a:xfrm>
            <a:off x="1434960" y="2560680"/>
            <a:ext cx="6680160" cy="50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Цель: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Разработка системы автоматизированного анализа МРТ-изображений груди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Задачи: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Сбор и подготовка данных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Построение модели классификации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Обучение и тестирование модели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OpenSymbol"/>
              <a:buAutoNum type="arabicPlain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Создание интерфейса для использования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1"/>
          <p:cNvSpPr>
            <a:spLocks noGrp="1"/>
          </p:cNvSpPr>
          <p:nvPr>
            <p:ph type="sldNum" idx="8"/>
          </p:nvPr>
        </p:nvSpPr>
        <p:spPr>
          <a:xfrm>
            <a:off x="17465040" y="966996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4F7563C4-0925-441B-9095-911F356289BA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32" name="" descr=""/>
          <p:cNvPicPr/>
          <p:nvPr/>
        </p:nvPicPr>
        <p:blipFill>
          <a:blip r:embed="rId6"/>
          <a:stretch/>
        </p:blipFill>
        <p:spPr>
          <a:xfrm>
            <a:off x="10064520" y="2127240"/>
            <a:ext cx="7016040" cy="640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Рисунок 105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2005920" y="3228480"/>
            <a:ext cx="14628600" cy="2418120"/>
          </a:xfrm>
          <a:prstGeom prst="rect">
            <a:avLst/>
          </a:prstGeom>
          <a:ln w="0">
            <a:noFill/>
          </a:ln>
        </p:spPr>
      </p:pic>
      <p:pic>
        <p:nvPicPr>
          <p:cNvPr id="34" name="Рисунок 74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2005920" y="4618080"/>
            <a:ext cx="14248440" cy="2418120"/>
          </a:xfrm>
          <a:prstGeom prst="rect">
            <a:avLst/>
          </a:prstGeom>
          <a:ln w="0">
            <a:noFill/>
          </a:ln>
        </p:spPr>
      </p:pic>
      <p:pic>
        <p:nvPicPr>
          <p:cNvPr id="35" name="Рисунок 118" descr="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13972680" y="4723200"/>
            <a:ext cx="3599280" cy="1780200"/>
          </a:xfrm>
          <a:prstGeom prst="rect">
            <a:avLst/>
          </a:prstGeom>
          <a:ln w="0">
            <a:noFill/>
          </a:ln>
        </p:spPr>
      </p:pic>
      <p:sp>
        <p:nvSpPr>
          <p:cNvPr id="36" name="TextBox 119"/>
          <p:cNvSpPr/>
          <p:nvPr/>
        </p:nvSpPr>
        <p:spPr>
          <a:xfrm>
            <a:off x="14158080" y="4874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6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TextBox 120"/>
          <p:cNvSpPr/>
          <p:nvPr/>
        </p:nvSpPr>
        <p:spPr>
          <a:xfrm>
            <a:off x="14493960" y="5296320"/>
            <a:ext cx="260136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Тестирование и 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валидация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8" name="Рисунок 121" descr=""/>
          <p:cNvPicPr/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/>
        </p:blipFill>
        <p:spPr>
          <a:xfrm>
            <a:off x="7299360" y="4718160"/>
            <a:ext cx="3599280" cy="1780200"/>
          </a:xfrm>
          <a:prstGeom prst="rect">
            <a:avLst/>
          </a:prstGeom>
          <a:ln w="0">
            <a:noFill/>
          </a:ln>
        </p:spPr>
      </p:pic>
      <p:sp>
        <p:nvSpPr>
          <p:cNvPr id="39" name="TextBox 122"/>
          <p:cNvSpPr/>
          <p:nvPr/>
        </p:nvSpPr>
        <p:spPr>
          <a:xfrm>
            <a:off x="7484760" y="486972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5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TextBox 123"/>
          <p:cNvSpPr/>
          <p:nvPr/>
        </p:nvSpPr>
        <p:spPr>
          <a:xfrm>
            <a:off x="7669800" y="5291280"/>
            <a:ext cx="290016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Обучение модели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 </a:t>
            </a: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(27 эпох, 7 часов)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1" name="Рисунок 124" descr=""/>
          <p:cNvPicPr/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/>
        </p:blipFill>
        <p:spPr>
          <a:xfrm>
            <a:off x="710280" y="4723200"/>
            <a:ext cx="3599280" cy="1780200"/>
          </a:xfrm>
          <a:prstGeom prst="rect">
            <a:avLst/>
          </a:prstGeom>
          <a:ln w="0">
            <a:noFill/>
          </a:ln>
        </p:spPr>
      </p:pic>
      <p:sp>
        <p:nvSpPr>
          <p:cNvPr id="42" name="TextBox 125"/>
          <p:cNvSpPr/>
          <p:nvPr/>
        </p:nvSpPr>
        <p:spPr>
          <a:xfrm>
            <a:off x="896040" y="4874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4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" name="TextBox 126"/>
          <p:cNvSpPr/>
          <p:nvPr/>
        </p:nvSpPr>
        <p:spPr>
          <a:xfrm>
            <a:off x="974160" y="5296320"/>
            <a:ext cx="311652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Разработка модели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Архитектура CNN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4" name="Рисунок 106" descr=""/>
          <p:cNvPicPr/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/>
        </p:blipFill>
        <p:spPr>
          <a:xfrm>
            <a:off x="2453040" y="1665720"/>
            <a:ext cx="14628600" cy="2418120"/>
          </a:xfrm>
          <a:prstGeom prst="rect">
            <a:avLst/>
          </a:prstGeom>
          <a:ln w="0">
            <a:noFill/>
          </a:ln>
        </p:spPr>
      </p:pic>
      <p:pic>
        <p:nvPicPr>
          <p:cNvPr id="45" name="Рисунок 115" descr=""/>
          <p:cNvPicPr/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/>
        </p:blipFill>
        <p:spPr>
          <a:xfrm>
            <a:off x="13972680" y="1770840"/>
            <a:ext cx="3599280" cy="1976400"/>
          </a:xfrm>
          <a:prstGeom prst="rect">
            <a:avLst/>
          </a:prstGeom>
          <a:ln w="0">
            <a:noFill/>
          </a:ln>
        </p:spPr>
      </p:pic>
      <p:sp>
        <p:nvSpPr>
          <p:cNvPr id="46" name="TextBox 116"/>
          <p:cNvSpPr/>
          <p:nvPr/>
        </p:nvSpPr>
        <p:spPr>
          <a:xfrm>
            <a:off x="14158080" y="1922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3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TextBox 117"/>
          <p:cNvSpPr/>
          <p:nvPr/>
        </p:nvSpPr>
        <p:spPr>
          <a:xfrm>
            <a:off x="14314680" y="2278440"/>
            <a:ext cx="3258000" cy="137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Предобработка 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(Нормализация, ауг-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ментация)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8" name="Рисунок 112" descr=""/>
          <p:cNvPicPr/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/>
        </p:blipFill>
        <p:spPr>
          <a:xfrm>
            <a:off x="7347240" y="1766160"/>
            <a:ext cx="3599280" cy="1780200"/>
          </a:xfrm>
          <a:prstGeom prst="rect">
            <a:avLst/>
          </a:prstGeom>
          <a:ln w="0">
            <a:noFill/>
          </a:ln>
        </p:spPr>
      </p:pic>
      <p:sp>
        <p:nvSpPr>
          <p:cNvPr id="49" name="TextBox 113"/>
          <p:cNvSpPr/>
          <p:nvPr/>
        </p:nvSpPr>
        <p:spPr>
          <a:xfrm>
            <a:off x="7533000" y="191736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2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TextBox 114"/>
          <p:cNvSpPr/>
          <p:nvPr/>
        </p:nvSpPr>
        <p:spPr>
          <a:xfrm>
            <a:off x="7760520" y="2372760"/>
            <a:ext cx="294588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Сбор данных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(Kaggle 1440 фото)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1" name="Рисунок 108" descr=""/>
          <p:cNvPicPr/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/>
        </p:blipFill>
        <p:spPr>
          <a:xfrm>
            <a:off x="714960" y="1770840"/>
            <a:ext cx="3599280" cy="1780200"/>
          </a:xfrm>
          <a:prstGeom prst="rect">
            <a:avLst/>
          </a:prstGeom>
          <a:ln w="0">
            <a:noFill/>
          </a:ln>
        </p:spPr>
      </p:pic>
      <p:pic>
        <p:nvPicPr>
          <p:cNvPr id="52" name="Рисунок 76" descr=""/>
          <p:cNvPicPr/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/>
        </p:blipFill>
        <p:spPr>
          <a:xfrm>
            <a:off x="11987280" y="5179680"/>
            <a:ext cx="4647240" cy="3665880"/>
          </a:xfrm>
          <a:prstGeom prst="rect">
            <a:avLst/>
          </a:prstGeom>
          <a:ln w="0">
            <a:noFill/>
          </a:ln>
        </p:spPr>
      </p:pic>
      <p:sp>
        <p:nvSpPr>
          <p:cNvPr id="53" name="default_name"/>
          <p:cNvSpPr/>
          <p:nvPr/>
        </p:nvSpPr>
        <p:spPr>
          <a:xfrm>
            <a:off x="714240" y="714240"/>
            <a:ext cx="5641920" cy="81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ffffff"/>
                </a:solidFill>
                <a:latin typeface="Nunito ExtraBold"/>
                <a:ea typeface="Nunito ExtraBold"/>
              </a:rPr>
              <a:t>Этапы работы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sldNum" idx="9"/>
          </p:nvPr>
        </p:nvSpPr>
        <p:spPr>
          <a:xfrm>
            <a:off x="17465040" y="966996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07AB215A-B507-4B88-816E-33C90AF9A2CF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55" name="White_pixel_logoFTC.png" descr="preencoded.png"/>
          <p:cNvPicPr/>
          <p:nvPr/>
        </p:nvPicPr>
        <p:blipFill>
          <a:blip r:embed="rId21"/>
          <a:stretch/>
        </p:blipFill>
        <p:spPr>
          <a:xfrm>
            <a:off x="714240" y="9020160"/>
            <a:ext cx="1541880" cy="551520"/>
          </a:xfrm>
          <a:prstGeom prst="rect">
            <a:avLst/>
          </a:prstGeom>
          <a:ln w="0">
            <a:noFill/>
          </a:ln>
        </p:spPr>
      </p:pic>
      <p:pic>
        <p:nvPicPr>
          <p:cNvPr id="56" name="Рисунок 78" descr=""/>
          <p:cNvPicPr/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/>
        </p:blipFill>
        <p:spPr>
          <a:xfrm>
            <a:off x="8517240" y="7224840"/>
            <a:ext cx="3599280" cy="1780200"/>
          </a:xfrm>
          <a:prstGeom prst="rect">
            <a:avLst/>
          </a:prstGeom>
          <a:ln w="0">
            <a:noFill/>
          </a:ln>
        </p:spPr>
      </p:pic>
      <p:sp>
        <p:nvSpPr>
          <p:cNvPr id="57" name="TextBox 91"/>
          <p:cNvSpPr/>
          <p:nvPr/>
        </p:nvSpPr>
        <p:spPr>
          <a:xfrm>
            <a:off x="900720" y="19224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1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TextBox 127"/>
          <p:cNvSpPr/>
          <p:nvPr/>
        </p:nvSpPr>
        <p:spPr>
          <a:xfrm>
            <a:off x="8700840" y="7383600"/>
            <a:ext cx="3823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400" spc="-1" strike="noStrike">
                <a:solidFill>
                  <a:schemeClr val="lt1"/>
                </a:solidFill>
                <a:latin typeface="Nunito Sans Bold"/>
                <a:ea typeface="Nunito Sans SemiBold"/>
              </a:rPr>
              <a:t>7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" name="TextBox 128"/>
          <p:cNvSpPr/>
          <p:nvPr/>
        </p:nvSpPr>
        <p:spPr>
          <a:xfrm>
            <a:off x="8802720" y="7805520"/>
            <a:ext cx="306900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Создание базового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интерфейса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TextBox 3"/>
          <p:cNvSpPr/>
          <p:nvPr/>
        </p:nvSpPr>
        <p:spPr>
          <a:xfrm>
            <a:off x="907560" y="2376360"/>
            <a:ext cx="321156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Анализ предметной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ru-RU" sz="2800" spc="-1" strike="noStrike">
                <a:solidFill>
                  <a:schemeClr val="dk1"/>
                </a:solidFill>
                <a:latin typeface="Calibri"/>
                <a:ea typeface="Nunito Sans SemiBold"/>
              </a:rPr>
              <a:t>области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Рисунок 23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9325080" y="2019240"/>
            <a:ext cx="8247600" cy="6515640"/>
          </a:xfrm>
          <a:prstGeom prst="rect">
            <a:avLst/>
          </a:prstGeom>
          <a:ln w="0">
            <a:noFill/>
          </a:ln>
          <a:effectLst>
            <a:outerShdw blurRad="317520" dir="2700000" dist="100296" rotWithShape="0">
              <a:srgbClr val="000000">
                <a:alpha val="40000"/>
              </a:srgbClr>
            </a:outerShdw>
          </a:effectLst>
        </p:spPr>
      </p:pic>
      <p:pic>
        <p:nvPicPr>
          <p:cNvPr id="62" name="Рисунок 24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14240" y="2019240"/>
            <a:ext cx="8247600" cy="6515640"/>
          </a:xfrm>
          <a:prstGeom prst="rect">
            <a:avLst/>
          </a:prstGeom>
          <a:ln w="0">
            <a:noFill/>
          </a:ln>
          <a:effectLst>
            <a:outerShdw blurRad="317520" dir="2700000" dist="100296" rotWithShape="0">
              <a:srgbClr val="000000">
                <a:alpha val="40000"/>
              </a:srgbClr>
            </a:outerShdw>
          </a:effectLst>
        </p:spPr>
      </p:pic>
      <p:pic>
        <p:nvPicPr>
          <p:cNvPr id="63" name="Black_pixel_logoFTC.png 1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1880" cy="551520"/>
          </a:xfrm>
          <a:prstGeom prst="rect">
            <a:avLst/>
          </a:prstGeom>
          <a:ln w="0">
            <a:noFill/>
          </a:ln>
        </p:spPr>
      </p:pic>
      <p:sp>
        <p:nvSpPr>
          <p:cNvPr id="64" name="default_name 2"/>
          <p:cNvSpPr/>
          <p:nvPr/>
        </p:nvSpPr>
        <p:spPr>
          <a:xfrm>
            <a:off x="714240" y="714240"/>
            <a:ext cx="12558240" cy="81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000000"/>
                </a:solidFill>
                <a:latin typeface="Nunito ExtraBold"/>
                <a:ea typeface="Nunito ExtraBold"/>
              </a:rPr>
              <a:t>Анализ предметной области</a:t>
            </a:r>
            <a:endParaRPr b="0" lang="ru-R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Text 14"/>
          <p:cNvSpPr/>
          <p:nvPr/>
        </p:nvSpPr>
        <p:spPr>
          <a:xfrm>
            <a:off x="1434960" y="2560680"/>
            <a:ext cx="6680160" cy="50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Используемые технологии: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Python + TensorFlow/Keras для ИИ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OpenCV для обработки изображений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Kaggle как источник данных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Методология: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Сверточные нейронные сети (CNN)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Transfer Learning подход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34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Бинарная классификация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1"/>
          <p:cNvSpPr>
            <a:spLocks noGrp="1"/>
          </p:cNvSpPr>
          <p:nvPr>
            <p:ph type="sldNum" idx="10"/>
          </p:nvPr>
        </p:nvSpPr>
        <p:spPr>
          <a:xfrm>
            <a:off x="17465040" y="966996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39248F9B-527C-4FB8-99AA-D9B460681283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67" name="" descr=""/>
          <p:cNvPicPr/>
          <p:nvPr/>
        </p:nvPicPr>
        <p:blipFill>
          <a:blip r:embed="rId6"/>
          <a:stretch/>
        </p:blipFill>
        <p:spPr>
          <a:xfrm>
            <a:off x="10159920" y="2238480"/>
            <a:ext cx="6571440" cy="6095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Рисунок 33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111600" y="714240"/>
            <a:ext cx="16735320" cy="10040760"/>
          </a:xfrm>
          <a:prstGeom prst="rect">
            <a:avLst/>
          </a:prstGeom>
          <a:ln w="0">
            <a:noFill/>
          </a:ln>
        </p:spPr>
      </p:pic>
      <p:sp>
        <p:nvSpPr>
          <p:cNvPr id="69" name="default_name 3"/>
          <p:cNvSpPr/>
          <p:nvPr/>
        </p:nvSpPr>
        <p:spPr>
          <a:xfrm>
            <a:off x="714240" y="714240"/>
            <a:ext cx="10084320" cy="81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ffffff"/>
                </a:solidFill>
                <a:latin typeface="Nunito ExtraBold"/>
                <a:ea typeface="Nunito ExtraBold"/>
              </a:rPr>
              <a:t>Обучение модели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sldNum" idx="11"/>
          </p:nvPr>
        </p:nvSpPr>
        <p:spPr>
          <a:xfrm>
            <a:off x="17465040" y="966996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A57A8CD2-CDE6-4F86-AD06-5208900549F7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71" name="Рисунок 3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11625120" y="714240"/>
            <a:ext cx="5951880" cy="8857080"/>
          </a:xfrm>
          <a:prstGeom prst="rect">
            <a:avLst/>
          </a:prstGeom>
          <a:ln w="0">
            <a:noFill/>
          </a:ln>
        </p:spPr>
      </p:pic>
      <p:pic>
        <p:nvPicPr>
          <p:cNvPr id="72" name="Рисунок 36" descr=""/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>
          <a:xfrm>
            <a:off x="14558760" y="8813520"/>
            <a:ext cx="2856600" cy="618120"/>
          </a:xfrm>
          <a:prstGeom prst="rect">
            <a:avLst/>
          </a:prstGeom>
          <a:ln w="0">
            <a:noFill/>
          </a:ln>
        </p:spPr>
      </p:pic>
      <p:pic>
        <p:nvPicPr>
          <p:cNvPr id="73" name="Рисунок 37" descr=""/>
          <p:cNvPicPr/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/>
        </p:blipFill>
        <p:spPr>
          <a:xfrm>
            <a:off x="14739840" y="8999280"/>
            <a:ext cx="2494440" cy="246600"/>
          </a:xfrm>
          <a:prstGeom prst="rect">
            <a:avLst/>
          </a:prstGeom>
          <a:ln w="0">
            <a:noFill/>
          </a:ln>
        </p:spPr>
      </p:pic>
      <p:pic>
        <p:nvPicPr>
          <p:cNvPr id="74" name="White_pixel_logoFTC.png 3" descr="preencoded.png"/>
          <p:cNvPicPr/>
          <p:nvPr/>
        </p:nvPicPr>
        <p:blipFill>
          <a:blip r:embed="rId9"/>
          <a:stretch/>
        </p:blipFill>
        <p:spPr>
          <a:xfrm>
            <a:off x="714240" y="9020160"/>
            <a:ext cx="1541880" cy="551520"/>
          </a:xfrm>
          <a:prstGeom prst="rect">
            <a:avLst/>
          </a:prstGeom>
          <a:ln w="0">
            <a:noFill/>
          </a:ln>
        </p:spPr>
      </p:pic>
      <p:pic>
        <p:nvPicPr>
          <p:cNvPr id="75" name="" descr=""/>
          <p:cNvPicPr/>
          <p:nvPr/>
        </p:nvPicPr>
        <p:blipFill>
          <a:blip r:embed="rId10"/>
          <a:stretch/>
        </p:blipFill>
        <p:spPr>
          <a:xfrm>
            <a:off x="2080800" y="1785960"/>
            <a:ext cx="12265560" cy="7027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e719b"/>
            </a:gs>
            <a:gs pos="100000">
              <a:srgbClr val="286fe5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Рисунок 40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406800" y="1743480"/>
            <a:ext cx="11143080" cy="6685560"/>
          </a:xfrm>
          <a:prstGeom prst="rect">
            <a:avLst/>
          </a:prstGeom>
          <a:ln w="0">
            <a:noFill/>
          </a:ln>
        </p:spPr>
      </p:pic>
      <p:sp>
        <p:nvSpPr>
          <p:cNvPr id="77" name="default_name 5"/>
          <p:cNvSpPr/>
          <p:nvPr/>
        </p:nvSpPr>
        <p:spPr>
          <a:xfrm>
            <a:off x="714240" y="714240"/>
            <a:ext cx="10084320" cy="81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ffffff"/>
                </a:solidFill>
                <a:latin typeface="Nunito ExtraBold"/>
                <a:ea typeface="Nunito ExtraBold"/>
              </a:rPr>
              <a:t>Схема обучения</a:t>
            </a:r>
            <a:endParaRPr b="0" lang="ru-RU" sz="5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" name="PlaceHolder 1"/>
          <p:cNvSpPr>
            <a:spLocks noGrp="1"/>
          </p:cNvSpPr>
          <p:nvPr>
            <p:ph type="sldNum" idx="12"/>
          </p:nvPr>
        </p:nvSpPr>
        <p:spPr>
          <a:xfrm>
            <a:off x="17465040" y="966996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7FFD6342-AC70-4E73-997A-E27B3FDC8CFA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79" name="Рисунок 41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11625120" y="714240"/>
            <a:ext cx="5951880" cy="8857080"/>
          </a:xfrm>
          <a:prstGeom prst="rect">
            <a:avLst/>
          </a:prstGeom>
          <a:ln w="0">
            <a:noFill/>
          </a:ln>
        </p:spPr>
      </p:pic>
      <p:pic>
        <p:nvPicPr>
          <p:cNvPr id="80" name="White_pixel_logoFTC.png 5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1880" cy="551520"/>
          </a:xfrm>
          <a:prstGeom prst="rect">
            <a:avLst/>
          </a:prstGeom>
          <a:ln w="0">
            <a:noFill/>
          </a:ln>
        </p:spPr>
      </p:pic>
      <p:pic>
        <p:nvPicPr>
          <p:cNvPr id="81" name="" descr=""/>
          <p:cNvPicPr/>
          <p:nvPr/>
        </p:nvPicPr>
        <p:blipFill>
          <a:blip r:embed="rId6"/>
          <a:srcRect l="0" t="49676" r="0" b="0"/>
          <a:stretch/>
        </p:blipFill>
        <p:spPr>
          <a:xfrm rot="16181400">
            <a:off x="6777720" y="570240"/>
            <a:ext cx="4131720" cy="14460120"/>
          </a:xfrm>
          <a:prstGeom prst="rect">
            <a:avLst/>
          </a:prstGeom>
          <a:ln w="0">
            <a:noFill/>
          </a:ln>
        </p:spPr>
      </p:pic>
      <p:pic>
        <p:nvPicPr>
          <p:cNvPr id="82" name="" descr=""/>
          <p:cNvPicPr/>
          <p:nvPr/>
        </p:nvPicPr>
        <p:blipFill>
          <a:blip r:embed="rId7"/>
          <a:srcRect l="0" t="0" r="0" b="50135"/>
          <a:stretch/>
        </p:blipFill>
        <p:spPr>
          <a:xfrm rot="16191600">
            <a:off x="5519160" y="-3425760"/>
            <a:ext cx="4075200" cy="14131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4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714240" y="2019240"/>
            <a:ext cx="16688520" cy="6515640"/>
          </a:xfrm>
          <a:prstGeom prst="rect">
            <a:avLst/>
          </a:prstGeom>
          <a:ln w="0">
            <a:noFill/>
          </a:ln>
          <a:effectLst>
            <a:outerShdw blurRad="317520" dir="2700000" dist="100296" rotWithShape="0">
              <a:srgbClr val="000000">
                <a:alpha val="40000"/>
              </a:srgbClr>
            </a:outerShdw>
          </a:effectLst>
        </p:spPr>
      </p:pic>
      <p:pic>
        <p:nvPicPr>
          <p:cNvPr id="84" name="Black_pixel_logoFTC.png 4" descr="preencoded.png"/>
          <p:cNvPicPr/>
          <p:nvPr/>
        </p:nvPicPr>
        <p:blipFill>
          <a:blip r:embed="rId3"/>
          <a:stretch/>
        </p:blipFill>
        <p:spPr>
          <a:xfrm>
            <a:off x="714240" y="9020160"/>
            <a:ext cx="1541880" cy="551520"/>
          </a:xfrm>
          <a:prstGeom prst="rect">
            <a:avLst/>
          </a:prstGeom>
          <a:ln w="0">
            <a:noFill/>
          </a:ln>
        </p:spPr>
      </p:pic>
      <p:sp>
        <p:nvSpPr>
          <p:cNvPr id="85" name="default_name 8"/>
          <p:cNvSpPr/>
          <p:nvPr/>
        </p:nvSpPr>
        <p:spPr>
          <a:xfrm>
            <a:off x="714240" y="714240"/>
            <a:ext cx="16886880" cy="81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000000"/>
                </a:solidFill>
                <a:latin typeface="Nunito ExtraBold"/>
                <a:ea typeface="Nunito ExtraBold"/>
              </a:rPr>
              <a:t>Веб интерфейс и загрузка мрт снимков</a:t>
            </a:r>
            <a:endParaRPr b="0" lang="ru-R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1"/>
          <p:cNvSpPr>
            <a:spLocks noGrp="1"/>
          </p:cNvSpPr>
          <p:nvPr>
            <p:ph type="sldNum" idx="13"/>
          </p:nvPr>
        </p:nvSpPr>
        <p:spPr>
          <a:xfrm>
            <a:off x="17465040" y="966996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B9C6A379-B457-49CC-B3C6-39FEA17B8094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87" name="" descr=""/>
          <p:cNvPicPr/>
          <p:nvPr/>
        </p:nvPicPr>
        <p:blipFill>
          <a:blip r:embed="rId4"/>
          <a:stretch/>
        </p:blipFill>
        <p:spPr>
          <a:xfrm>
            <a:off x="433080" y="1820880"/>
            <a:ext cx="9825840" cy="5123880"/>
          </a:xfrm>
          <a:prstGeom prst="rect">
            <a:avLst/>
          </a:prstGeom>
          <a:ln w="0">
            <a:noFill/>
          </a:ln>
        </p:spPr>
      </p:pic>
      <p:sp>
        <p:nvSpPr>
          <p:cNvPr id="88" name="Text 5"/>
          <p:cNvSpPr/>
          <p:nvPr/>
        </p:nvSpPr>
        <p:spPr>
          <a:xfrm>
            <a:off x="10463400" y="2019240"/>
            <a:ext cx="7143480" cy="280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 </a:t>
            </a: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Загрузка МРТ снимка, а так же возможность быстрого тестирования роботоспособности модели на уже заготовленном датасете .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Выдача: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Примерный прогноз по МРТ снимку и рекомендации для врача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5"/>
          <a:stretch/>
        </p:blipFill>
        <p:spPr>
          <a:xfrm>
            <a:off x="10463400" y="4822200"/>
            <a:ext cx="5886720" cy="3519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eeeeee"/>
            </a:gs>
          </a:gsLst>
          <a:lin ang="135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Рисунок 8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9325080" y="2019240"/>
            <a:ext cx="8247600" cy="6515640"/>
          </a:xfrm>
          <a:prstGeom prst="rect">
            <a:avLst/>
          </a:prstGeom>
          <a:ln w="0">
            <a:noFill/>
          </a:ln>
          <a:effectLst>
            <a:outerShdw blurRad="317520" dir="2700000" dist="100296" rotWithShape="0">
              <a:srgbClr val="000000">
                <a:alpha val="40000"/>
              </a:srgbClr>
            </a:outerShdw>
          </a:effectLst>
        </p:spPr>
      </p:pic>
      <p:pic>
        <p:nvPicPr>
          <p:cNvPr id="91" name="Рисунок 9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14240" y="2019240"/>
            <a:ext cx="8247600" cy="6515640"/>
          </a:xfrm>
          <a:prstGeom prst="rect">
            <a:avLst/>
          </a:prstGeom>
          <a:ln w="0">
            <a:noFill/>
          </a:ln>
          <a:effectLst>
            <a:outerShdw blurRad="317520" dir="2700000" dist="100296" rotWithShape="0">
              <a:srgbClr val="000000">
                <a:alpha val="40000"/>
              </a:srgbClr>
            </a:outerShdw>
          </a:effectLst>
        </p:spPr>
      </p:pic>
      <p:pic>
        <p:nvPicPr>
          <p:cNvPr id="92" name="Black_pixel_logoFTC.png 2" descr="preencoded.png"/>
          <p:cNvPicPr/>
          <p:nvPr/>
        </p:nvPicPr>
        <p:blipFill>
          <a:blip r:embed="rId5"/>
          <a:stretch/>
        </p:blipFill>
        <p:spPr>
          <a:xfrm>
            <a:off x="714240" y="9020160"/>
            <a:ext cx="1541880" cy="551520"/>
          </a:xfrm>
          <a:prstGeom prst="rect">
            <a:avLst/>
          </a:prstGeom>
          <a:ln w="0">
            <a:noFill/>
          </a:ln>
        </p:spPr>
      </p:pic>
      <p:sp>
        <p:nvSpPr>
          <p:cNvPr id="93" name="default_name 6"/>
          <p:cNvSpPr/>
          <p:nvPr/>
        </p:nvSpPr>
        <p:spPr>
          <a:xfrm>
            <a:off x="714240" y="714240"/>
            <a:ext cx="12558240" cy="81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000000"/>
                </a:solidFill>
                <a:latin typeface="Nunito ExtraBold"/>
                <a:ea typeface="Nunito ExtraBold"/>
              </a:rPr>
              <a:t>Экономическая эффективность</a:t>
            </a:r>
            <a:endParaRPr b="0" lang="ru-R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 2"/>
          <p:cNvSpPr/>
          <p:nvPr/>
        </p:nvSpPr>
        <p:spPr>
          <a:xfrm>
            <a:off x="1324080" y="2322720"/>
            <a:ext cx="6680160" cy="50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Затраты на разработку: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70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0 рублей (бесплатные инструменты)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70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Google Colab, Python, открытые библиотеки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70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Бесплатный датасет с Kaggle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Польза от внедрения: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88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Экономия времени: с 15 до 2 минут на анализ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88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Масштабируемость: работает на обычном ПК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  <a:p>
            <a:pPr marL="288000" indent="-216000" defTabSz="914400">
              <a:lnSpc>
                <a:spcPct val="112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-US" sz="2100" spc="-1" strike="noStrike">
                <a:solidFill>
                  <a:srgbClr val="000000"/>
                </a:solidFill>
                <a:latin typeface="Nunito Sans SemiBold"/>
                <a:ea typeface="Nunito Sans SemiBold"/>
              </a:rPr>
              <a:t>Доступность: не требует лицензий</a:t>
            </a:r>
            <a:endParaRPr b="0" lang="ru-RU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1"/>
          <p:cNvSpPr>
            <a:spLocks noGrp="1"/>
          </p:cNvSpPr>
          <p:nvPr>
            <p:ph type="sldNum" idx="14"/>
          </p:nvPr>
        </p:nvSpPr>
        <p:spPr>
          <a:xfrm>
            <a:off x="17465040" y="9669960"/>
            <a:ext cx="798840" cy="29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Arial"/>
                <a:ea typeface="Arial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fld id="{D6B61411-87B5-4495-9645-EA349DD9A387}" type="slidenum">
              <a:rPr b="0" lang="en-US" sz="1200" spc="-1" strike="noStrike">
                <a:solidFill>
                  <a:schemeClr val="dk1"/>
                </a:solidFill>
                <a:latin typeface="Arial"/>
                <a:ea typeface="Arial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96" name="" descr=""/>
          <p:cNvPicPr/>
          <p:nvPr/>
        </p:nvPicPr>
        <p:blipFill>
          <a:blip r:embed="rId6"/>
          <a:stretch/>
        </p:blipFill>
        <p:spPr>
          <a:xfrm>
            <a:off x="10035720" y="2077200"/>
            <a:ext cx="6901920" cy="6457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</TotalTime>
  <Application>LibreOffice/24.2.4.2$Windows_X86_64 LibreOffice_project/51a6219feb6075d9a4c46691dcfe0cd9c4fff3c2</Application>
  <AppVersion>15.0000</AppVersion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2025-10-16T18:17:35Z</dcterms:created>
  <dc:creator>PptxGenJS</dc:creator>
  <dc:description/>
  <dc:language>ru-RU</dc:language>
  <cp:lastModifiedBy/>
  <dcterms:modified xsi:type="dcterms:W3CDTF">2025-12-24T09:53:10Z</dcterms:modified>
  <cp:revision>22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r8>62</vt:r8>
  </property>
  <property fmtid="{D5CDD505-2E9C-101B-9397-08002B2CF9AE}" pid="3" name="PresentationFormat">
    <vt:lpwstr>Произвольный</vt:lpwstr>
  </property>
  <property fmtid="{D5CDD505-2E9C-101B-9397-08002B2CF9AE}" pid="4" name="Slides">
    <vt:r8>62</vt:r8>
  </property>
</Properties>
</file>